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7" r:id="rId2"/>
    <p:sldId id="266" r:id="rId3"/>
    <p:sldId id="259" r:id="rId4"/>
    <p:sldId id="260" r:id="rId5"/>
    <p:sldId id="261" r:id="rId6"/>
    <p:sldId id="262" r:id="rId7"/>
    <p:sldId id="264" r:id="rId8"/>
    <p:sldId id="267" r:id="rId9"/>
    <p:sldId id="269" r:id="rId10"/>
    <p:sldId id="265" r:id="rId11"/>
    <p:sldId id="270" r:id="rId12"/>
    <p:sldId id="272" r:id="rId13"/>
    <p:sldId id="273" r:id="rId14"/>
    <p:sldId id="271"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1" autoAdjust="0"/>
    <p:restoredTop sz="94660"/>
  </p:normalViewPr>
  <p:slideViewPr>
    <p:cSldViewPr snapToGrid="0">
      <p:cViewPr varScale="1">
        <p:scale>
          <a:sx n="85" d="100"/>
          <a:sy n="85" d="100"/>
        </p:scale>
        <p:origin x="48" y="51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7/20/2022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7/20/2022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7/20/2022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7/20/2022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7/20/2022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7/20/2022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7/20/2022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7/20/2022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7/20/2022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7/20/2022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7/20/2022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7/20/2022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sz="8000" dirty="0"/>
              <a:t>Federal Pay Equity Act</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fontScale="55000" lnSpcReduction="20000"/>
          </a:bodyPr>
          <a:lstStyle/>
          <a:p>
            <a:r>
              <a:rPr lang="en-US" sz="2400" dirty="0">
                <a:solidFill>
                  <a:schemeClr val="tx1">
                    <a:lumMod val="85000"/>
                    <a:lumOff val="15000"/>
                  </a:schemeClr>
                </a:solidFill>
              </a:rPr>
              <a:t>Verda Cook</a:t>
            </a:r>
          </a:p>
          <a:p>
            <a:r>
              <a:rPr lang="en-US" dirty="0" err="1">
                <a:solidFill>
                  <a:schemeClr val="tx1">
                    <a:lumMod val="85000"/>
                    <a:lumOff val="15000"/>
                  </a:schemeClr>
                </a:solidFill>
              </a:rPr>
              <a:t>PSAc</a:t>
            </a:r>
            <a:r>
              <a:rPr lang="en-US" dirty="0">
                <a:solidFill>
                  <a:schemeClr val="tx1">
                    <a:lumMod val="85000"/>
                    <a:lumOff val="15000"/>
                  </a:schemeClr>
                </a:solidFill>
              </a:rPr>
              <a:t>, Classification and equal pay Officer</a:t>
            </a:r>
          </a:p>
          <a:p>
            <a:r>
              <a:rPr lang="en-US" dirty="0">
                <a:solidFill>
                  <a:schemeClr val="tx1">
                    <a:lumMod val="85000"/>
                    <a:lumOff val="15000"/>
                  </a:schemeClr>
                </a:solidFill>
              </a:rPr>
              <a:t>JULY 22</a:t>
            </a:r>
            <a:r>
              <a:rPr lang="en-US" sz="2400" dirty="0">
                <a:solidFill>
                  <a:schemeClr val="tx1">
                    <a:lumMod val="85000"/>
                    <a:lumOff val="15000"/>
                  </a:schemeClr>
                </a:solidFill>
              </a:rPr>
              <a:t>, 2022</a:t>
            </a: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D8B1B-4F50-4195-8492-3AEA3CE90F5D}"/>
              </a:ext>
            </a:extLst>
          </p:cNvPr>
          <p:cNvSpPr>
            <a:spLocks noGrp="1"/>
          </p:cNvSpPr>
          <p:nvPr>
            <p:ph type="title"/>
          </p:nvPr>
        </p:nvSpPr>
        <p:spPr/>
        <p:txBody>
          <a:bodyPr/>
          <a:lstStyle/>
          <a:p>
            <a:r>
              <a:rPr lang="en-US" dirty="0"/>
              <a:t>Committee responsibility</a:t>
            </a:r>
          </a:p>
        </p:txBody>
      </p:sp>
      <p:sp>
        <p:nvSpPr>
          <p:cNvPr id="3" name="Content Placeholder 2">
            <a:extLst>
              <a:ext uri="{FF2B5EF4-FFF2-40B4-BE49-F238E27FC236}">
                <a16:creationId xmlns:a16="http://schemas.microsoft.com/office/drawing/2014/main" id="{D5EBE94E-7D54-4D3E-B8F9-9D2D5C589EC0}"/>
              </a:ext>
            </a:extLst>
          </p:cNvPr>
          <p:cNvSpPr>
            <a:spLocks noGrp="1"/>
          </p:cNvSpPr>
          <p:nvPr>
            <p:ph idx="1"/>
          </p:nvPr>
        </p:nvSpPr>
        <p:spPr>
          <a:xfrm>
            <a:off x="1097280" y="1966586"/>
            <a:ext cx="10058400" cy="4208746"/>
          </a:xfrm>
        </p:spPr>
        <p:txBody>
          <a:bodyPr>
            <a:normAutofit fontScale="25000" lnSpcReduction="20000"/>
          </a:bodyPr>
          <a:lstStyle/>
          <a:p>
            <a:r>
              <a:rPr lang="en-US" sz="7200" dirty="0"/>
              <a:t>1. Develop a pay equity plan within three years:</a:t>
            </a:r>
          </a:p>
          <a:p>
            <a:pPr>
              <a:buFont typeface="Wingdings" panose="05000000000000000000" pitchFamily="2" charset="2"/>
              <a:buChar char="Ø"/>
            </a:pPr>
            <a:r>
              <a:rPr lang="en-US" sz="7200" dirty="0"/>
              <a:t>Identify job classes: similar duties and responsibilities, same compensation plan, same salary rates</a:t>
            </a:r>
          </a:p>
          <a:p>
            <a:pPr>
              <a:buFont typeface="Wingdings" panose="05000000000000000000" pitchFamily="2" charset="2"/>
              <a:buChar char="Ø"/>
            </a:pPr>
            <a:r>
              <a:rPr lang="en-US" sz="7200" dirty="0"/>
              <a:t>Identify gender predominance, 60% current or historic, or stereotyped. </a:t>
            </a:r>
          </a:p>
          <a:p>
            <a:pPr>
              <a:buFont typeface="Wingdings" panose="05000000000000000000" pitchFamily="2" charset="2"/>
              <a:buChar char="Ø"/>
            </a:pPr>
            <a:r>
              <a:rPr lang="en-US" sz="7200" dirty="0"/>
              <a:t>Determine the value of the work with a gender-neutral job evaluation tool</a:t>
            </a:r>
          </a:p>
          <a:p>
            <a:pPr>
              <a:buFont typeface="Wingdings" panose="05000000000000000000" pitchFamily="2" charset="2"/>
              <a:buChar char="Ø"/>
            </a:pPr>
            <a:r>
              <a:rPr lang="en-US" sz="7200" dirty="0"/>
              <a:t>Calculate total compensation of classes</a:t>
            </a:r>
          </a:p>
          <a:p>
            <a:pPr>
              <a:buFont typeface="Wingdings" panose="05000000000000000000" pitchFamily="2" charset="2"/>
              <a:buChar char="Ø"/>
            </a:pPr>
            <a:r>
              <a:rPr lang="en-US" sz="7200" dirty="0"/>
              <a:t>Determine if there is a gap</a:t>
            </a:r>
          </a:p>
          <a:p>
            <a:pPr>
              <a:buFont typeface="Wingdings" panose="05000000000000000000" pitchFamily="2" charset="2"/>
              <a:buChar char="Ø"/>
            </a:pPr>
            <a:r>
              <a:rPr lang="en-US" sz="7200" dirty="0"/>
              <a:t>Draft the pay equity plan</a:t>
            </a:r>
          </a:p>
          <a:p>
            <a:pPr>
              <a:buFont typeface="Wingdings" panose="05000000000000000000" pitchFamily="2" charset="2"/>
              <a:buChar char="Ø"/>
            </a:pPr>
            <a:r>
              <a:rPr lang="en-US" sz="7200" dirty="0"/>
              <a:t>Post the pay equity plan</a:t>
            </a:r>
          </a:p>
          <a:p>
            <a:pPr>
              <a:buFont typeface="Wingdings" panose="05000000000000000000" pitchFamily="2" charset="2"/>
              <a:buChar char="Ø"/>
            </a:pPr>
            <a:endParaRPr lang="en-US" sz="7200" dirty="0"/>
          </a:p>
          <a:p>
            <a:r>
              <a:rPr lang="en-US" sz="7200" dirty="0"/>
              <a:t>2. Communication with employees</a:t>
            </a:r>
          </a:p>
          <a:p>
            <a:endParaRPr lang="en-US" dirty="0"/>
          </a:p>
          <a:p>
            <a:r>
              <a:rPr lang="en-US" dirty="0"/>
              <a:t>. </a:t>
            </a:r>
          </a:p>
          <a:p>
            <a:endParaRPr lang="en-US" dirty="0"/>
          </a:p>
        </p:txBody>
      </p:sp>
    </p:spTree>
    <p:extLst>
      <p:ext uri="{BB962C8B-B14F-4D97-AF65-F5344CB8AC3E}">
        <p14:creationId xmlns:p14="http://schemas.microsoft.com/office/powerpoint/2010/main" val="1112847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41A2-6F9D-49F3-A2A6-44BB6B413A90}"/>
              </a:ext>
            </a:extLst>
          </p:cNvPr>
          <p:cNvSpPr>
            <a:spLocks noGrp="1"/>
          </p:cNvSpPr>
          <p:nvPr>
            <p:ph type="title"/>
          </p:nvPr>
        </p:nvSpPr>
        <p:spPr/>
        <p:txBody>
          <a:bodyPr/>
          <a:lstStyle/>
          <a:p>
            <a:r>
              <a:rPr lang="en-US" dirty="0"/>
              <a:t>Timelines</a:t>
            </a:r>
          </a:p>
        </p:txBody>
      </p:sp>
      <p:sp>
        <p:nvSpPr>
          <p:cNvPr id="3" name="Content Placeholder 2">
            <a:extLst>
              <a:ext uri="{FF2B5EF4-FFF2-40B4-BE49-F238E27FC236}">
                <a16:creationId xmlns:a16="http://schemas.microsoft.com/office/drawing/2014/main" id="{6109925C-4AF6-475D-9CDB-17C35102B6E1}"/>
              </a:ext>
            </a:extLst>
          </p:cNvPr>
          <p:cNvSpPr>
            <a:spLocks noGrp="1"/>
          </p:cNvSpPr>
          <p:nvPr>
            <p:ph idx="1"/>
          </p:nvPr>
        </p:nvSpPr>
        <p:spPr/>
        <p:txBody>
          <a:bodyPr>
            <a:normAutofit/>
          </a:bodyPr>
          <a:lstStyle/>
          <a:p>
            <a:pPr marL="0" indent="0">
              <a:buNone/>
            </a:pPr>
            <a:r>
              <a:rPr lang="en-US" b="1" dirty="0"/>
              <a:t>November 1, 2021: </a:t>
            </a:r>
            <a:r>
              <a:rPr lang="en-US" dirty="0"/>
              <a:t>Employers must post a notice in their workplace setting out it’s obligations and setting up the committee.</a:t>
            </a:r>
            <a:endParaRPr lang="en-US" b="1" dirty="0"/>
          </a:p>
          <a:p>
            <a:pPr marL="0" indent="0">
              <a:buNone/>
            </a:pPr>
            <a:r>
              <a:rPr lang="en-US" b="1" dirty="0"/>
              <a:t>September 3, 2024: </a:t>
            </a:r>
            <a:r>
              <a:rPr lang="en-US" dirty="0"/>
              <a:t>Pay Equity Plan completed</a:t>
            </a:r>
            <a:endParaRPr lang="en-US" b="1" dirty="0"/>
          </a:p>
          <a:p>
            <a:pPr marL="0" indent="0">
              <a:buNone/>
            </a:pPr>
            <a:r>
              <a:rPr lang="en-US" b="1" dirty="0"/>
              <a:t>September 4, 2024:</a:t>
            </a:r>
            <a:r>
              <a:rPr lang="en-US" dirty="0"/>
              <a:t>Pay equity adjustments are due. </a:t>
            </a:r>
          </a:p>
          <a:p>
            <a:pPr marL="0" indent="0">
              <a:buNone/>
            </a:pPr>
            <a:r>
              <a:rPr lang="en-US" b="1" dirty="0"/>
              <a:t>June 30, 2025: </a:t>
            </a:r>
            <a:r>
              <a:rPr lang="en-US" dirty="0"/>
              <a:t>Employers provide annual statement to Pay Equity Commissioner</a:t>
            </a:r>
          </a:p>
        </p:txBody>
      </p:sp>
    </p:spTree>
    <p:extLst>
      <p:ext uri="{BB962C8B-B14F-4D97-AF65-F5344CB8AC3E}">
        <p14:creationId xmlns:p14="http://schemas.microsoft.com/office/powerpoint/2010/main" val="2464016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2FD71-B420-4299-8279-96D48ED1719D}"/>
              </a:ext>
            </a:extLst>
          </p:cNvPr>
          <p:cNvSpPr>
            <a:spLocks noGrp="1"/>
          </p:cNvSpPr>
          <p:nvPr>
            <p:ph type="title"/>
          </p:nvPr>
        </p:nvSpPr>
        <p:spPr/>
        <p:txBody>
          <a:bodyPr/>
          <a:lstStyle/>
          <a:p>
            <a:r>
              <a:rPr lang="en-US" dirty="0"/>
              <a:t>Union compliance with the Act</a:t>
            </a:r>
          </a:p>
        </p:txBody>
      </p:sp>
      <p:sp>
        <p:nvSpPr>
          <p:cNvPr id="3" name="Content Placeholder 2">
            <a:extLst>
              <a:ext uri="{FF2B5EF4-FFF2-40B4-BE49-F238E27FC236}">
                <a16:creationId xmlns:a16="http://schemas.microsoft.com/office/drawing/2014/main" id="{5AABBF70-E759-412E-BC9D-2C8FD288B092}"/>
              </a:ext>
            </a:extLst>
          </p:cNvPr>
          <p:cNvSpPr>
            <a:spLocks noGrp="1"/>
          </p:cNvSpPr>
          <p:nvPr>
            <p:ph idx="1"/>
          </p:nvPr>
        </p:nvSpPr>
        <p:spPr/>
        <p:txBody>
          <a:bodyPr/>
          <a:lstStyle/>
          <a:p>
            <a:r>
              <a:rPr lang="en-US" dirty="0"/>
              <a:t>Unions cannot take reprisal against a person who enforces their rights under the Act. </a:t>
            </a:r>
          </a:p>
          <a:p>
            <a:r>
              <a:rPr lang="en-US" dirty="0"/>
              <a:t>The Pay Equity Commissioner can issue an order against an Employer and/or a Union for failing to comply with the Act.</a:t>
            </a:r>
          </a:p>
          <a:p>
            <a:r>
              <a:rPr lang="en-US" dirty="0"/>
              <a:t>Monetary penalties can be imposed on an Employer and/or a Union, up to $50,000 depending on size of Employer, for non-compliance. </a:t>
            </a:r>
          </a:p>
        </p:txBody>
      </p:sp>
    </p:spTree>
    <p:extLst>
      <p:ext uri="{BB962C8B-B14F-4D97-AF65-F5344CB8AC3E}">
        <p14:creationId xmlns:p14="http://schemas.microsoft.com/office/powerpoint/2010/main" val="282107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D1502-79C0-4EC8-B1B3-3C6443086DF9}"/>
              </a:ext>
            </a:extLst>
          </p:cNvPr>
          <p:cNvSpPr>
            <a:spLocks noGrp="1"/>
          </p:cNvSpPr>
          <p:nvPr>
            <p:ph type="title"/>
          </p:nvPr>
        </p:nvSpPr>
        <p:spPr/>
        <p:txBody>
          <a:bodyPr/>
          <a:lstStyle/>
          <a:p>
            <a:r>
              <a:rPr lang="en-US" dirty="0"/>
              <a:t>Single vs Multiple Plans</a:t>
            </a:r>
          </a:p>
        </p:txBody>
      </p:sp>
      <p:sp>
        <p:nvSpPr>
          <p:cNvPr id="3" name="Content Placeholder 2">
            <a:extLst>
              <a:ext uri="{FF2B5EF4-FFF2-40B4-BE49-F238E27FC236}">
                <a16:creationId xmlns:a16="http://schemas.microsoft.com/office/drawing/2014/main" id="{BF38903D-3483-4A82-9F11-70CFCA1931C1}"/>
              </a:ext>
            </a:extLst>
          </p:cNvPr>
          <p:cNvSpPr>
            <a:spLocks noGrp="1"/>
          </p:cNvSpPr>
          <p:nvPr>
            <p:ph idx="1"/>
          </p:nvPr>
        </p:nvSpPr>
        <p:spPr/>
        <p:txBody>
          <a:bodyPr/>
          <a:lstStyle/>
          <a:p>
            <a:r>
              <a:rPr lang="en-US" dirty="0"/>
              <a:t>Act presumes that there will be a single plan, this is called the General Rule. </a:t>
            </a:r>
          </a:p>
          <a:p>
            <a:r>
              <a:rPr lang="en-US" dirty="0"/>
              <a:t>The Employer or Union can apply to the Pay Equity Commission to approve multiple plans. </a:t>
            </a:r>
          </a:p>
          <a:p>
            <a:r>
              <a:rPr lang="en-US" dirty="0"/>
              <a:t>The applying party has to show that multiple plans would better serve the purpose of the Act, which is to redress systemic gender-based discrimination in compensation and that female job classes would not be negatively affected by using multiple plans. </a:t>
            </a:r>
          </a:p>
        </p:txBody>
      </p:sp>
    </p:spTree>
    <p:extLst>
      <p:ext uri="{BB962C8B-B14F-4D97-AF65-F5344CB8AC3E}">
        <p14:creationId xmlns:p14="http://schemas.microsoft.com/office/powerpoint/2010/main" val="3507381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1CBF8-A5A5-4059-BBCC-2EA0C9D07CE2}"/>
              </a:ext>
            </a:extLst>
          </p:cNvPr>
          <p:cNvSpPr>
            <a:spLocks noGrp="1"/>
          </p:cNvSpPr>
          <p:nvPr>
            <p:ph type="title"/>
          </p:nvPr>
        </p:nvSpPr>
        <p:spPr/>
        <p:txBody>
          <a:bodyPr/>
          <a:lstStyle/>
          <a:p>
            <a:r>
              <a:rPr lang="en-US" dirty="0"/>
              <a:t>Pay Equity Payouts</a:t>
            </a:r>
          </a:p>
        </p:txBody>
      </p:sp>
      <p:sp>
        <p:nvSpPr>
          <p:cNvPr id="3" name="Content Placeholder 2">
            <a:extLst>
              <a:ext uri="{FF2B5EF4-FFF2-40B4-BE49-F238E27FC236}">
                <a16:creationId xmlns:a16="http://schemas.microsoft.com/office/drawing/2014/main" id="{A6F596CF-31D8-4EF0-A56D-43B8C9101A6A}"/>
              </a:ext>
            </a:extLst>
          </p:cNvPr>
          <p:cNvSpPr>
            <a:spLocks noGrp="1"/>
          </p:cNvSpPr>
          <p:nvPr>
            <p:ph idx="1"/>
          </p:nvPr>
        </p:nvSpPr>
        <p:spPr/>
        <p:txBody>
          <a:bodyPr/>
          <a:lstStyle/>
          <a:p>
            <a:pPr marL="0" indent="0">
              <a:buNone/>
            </a:pPr>
            <a:r>
              <a:rPr lang="en-US" dirty="0"/>
              <a:t>Pay equity increases are effective the day after the Pay Equity Plan is posted (September 4, 2024), and employees would receive the increase in their next pay cheque. </a:t>
            </a:r>
          </a:p>
          <a:p>
            <a:pPr marL="0" indent="0">
              <a:buNone/>
            </a:pPr>
            <a:r>
              <a:rPr lang="en-US" dirty="0"/>
              <a:t>Employers are more likely to ask to phase in wage increases. Can ask to do this if the increases add up to more than 1% of total annual payroll from the previous year (2023). </a:t>
            </a:r>
          </a:p>
          <a:p>
            <a:pPr marL="0" indent="0">
              <a:buNone/>
            </a:pPr>
            <a:r>
              <a:rPr lang="en-US" dirty="0"/>
              <a:t>Employers may be granted an extension to post their Pay Equity Plan but they will owe a retro payment to each employee who’s salary is going up, back to September 4, 2024 and is owed to former employees too. </a:t>
            </a:r>
          </a:p>
          <a:p>
            <a:endParaRPr lang="en-US" dirty="0"/>
          </a:p>
        </p:txBody>
      </p:sp>
    </p:spTree>
    <p:extLst>
      <p:ext uri="{BB962C8B-B14F-4D97-AF65-F5344CB8AC3E}">
        <p14:creationId xmlns:p14="http://schemas.microsoft.com/office/powerpoint/2010/main" val="981869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A34DC-9902-4527-A819-74CFDEE63770}"/>
              </a:ext>
            </a:extLst>
          </p:cNvPr>
          <p:cNvSpPr>
            <a:spLocks noGrp="1"/>
          </p:cNvSpPr>
          <p:nvPr>
            <p:ph type="title"/>
          </p:nvPr>
        </p:nvSpPr>
        <p:spPr/>
        <p:txBody>
          <a:bodyPr/>
          <a:lstStyle/>
          <a:p>
            <a:r>
              <a:rPr lang="en-US" dirty="0"/>
              <a:t>Pay Equity and Collective Bargaining</a:t>
            </a:r>
          </a:p>
        </p:txBody>
      </p:sp>
      <p:sp>
        <p:nvSpPr>
          <p:cNvPr id="3" name="Content Placeholder 2">
            <a:extLst>
              <a:ext uri="{FF2B5EF4-FFF2-40B4-BE49-F238E27FC236}">
                <a16:creationId xmlns:a16="http://schemas.microsoft.com/office/drawing/2014/main" id="{086680DB-1C89-4162-80BB-77111DAC4708}"/>
              </a:ext>
            </a:extLst>
          </p:cNvPr>
          <p:cNvSpPr>
            <a:spLocks noGrp="1"/>
          </p:cNvSpPr>
          <p:nvPr>
            <p:ph idx="1"/>
          </p:nvPr>
        </p:nvSpPr>
        <p:spPr/>
        <p:txBody>
          <a:bodyPr/>
          <a:lstStyle/>
          <a:p>
            <a:r>
              <a:rPr lang="en-US" dirty="0"/>
              <a:t>Pay Equity Plans trumps collective agreements, just like any human rights or legislated issue (ex.: minimum wage). </a:t>
            </a:r>
          </a:p>
          <a:p>
            <a:r>
              <a:rPr lang="en-US" dirty="0"/>
              <a:t>Pay Equity is completely separate from collective bargaining.</a:t>
            </a:r>
          </a:p>
          <a:p>
            <a:r>
              <a:rPr lang="en-US" dirty="0"/>
              <a:t>Any pay equity pay increases will form part of the collective agreement going forward. </a:t>
            </a:r>
          </a:p>
          <a:p>
            <a:r>
              <a:rPr lang="en-US" dirty="0"/>
              <a:t>Pay Equity Maintenance, every 5 years, will correct any pay inequity that gets bargained into agreements. </a:t>
            </a:r>
          </a:p>
        </p:txBody>
      </p:sp>
    </p:spTree>
    <p:extLst>
      <p:ext uri="{BB962C8B-B14F-4D97-AF65-F5344CB8AC3E}">
        <p14:creationId xmlns:p14="http://schemas.microsoft.com/office/powerpoint/2010/main" val="814584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BB948-3655-4D5B-B2E6-767E4B601B7E}"/>
              </a:ext>
            </a:extLst>
          </p:cNvPr>
          <p:cNvSpPr>
            <a:spLocks noGrp="1"/>
          </p:cNvSpPr>
          <p:nvPr>
            <p:ph type="title"/>
          </p:nvPr>
        </p:nvSpPr>
        <p:spPr/>
        <p:txBody>
          <a:bodyPr/>
          <a:lstStyle/>
          <a:p>
            <a:r>
              <a:rPr lang="en-US" dirty="0"/>
              <a:t>Statistics on Gendered Poverty</a:t>
            </a:r>
          </a:p>
        </p:txBody>
      </p:sp>
      <p:sp>
        <p:nvSpPr>
          <p:cNvPr id="3" name="Content Placeholder 2">
            <a:extLst>
              <a:ext uri="{FF2B5EF4-FFF2-40B4-BE49-F238E27FC236}">
                <a16:creationId xmlns:a16="http://schemas.microsoft.com/office/drawing/2014/main" id="{9B04468A-6691-4D24-9FED-0D2391F56CD5}"/>
              </a:ext>
            </a:extLst>
          </p:cNvPr>
          <p:cNvSpPr>
            <a:spLocks noGrp="1"/>
          </p:cNvSpPr>
          <p:nvPr>
            <p:ph idx="1"/>
          </p:nvPr>
        </p:nvSpPr>
        <p:spPr/>
        <p:txBody>
          <a:bodyPr/>
          <a:lstStyle/>
          <a:p>
            <a:r>
              <a:rPr lang="en-US" dirty="0"/>
              <a:t>Women in Canada are more likely to live in low-income households, than men. If women are single mothers, the statistics are worse. 30% of single mothers are raising their children in poverty (Stats Can). So gendered poverty not only affects women, but children as well. </a:t>
            </a:r>
          </a:p>
          <a:p>
            <a:r>
              <a:rPr lang="en-US" dirty="0"/>
              <a:t>Even more so if they are indigenous women, racialized women, women with disabilities and trans people. 34% of Indigenous women and girls are living in poverty. 23% of women with disabilities live in poverty (Stats Can). </a:t>
            </a:r>
          </a:p>
          <a:p>
            <a:endParaRPr lang="en-US" dirty="0"/>
          </a:p>
          <a:p>
            <a:r>
              <a:rPr lang="en-US" dirty="0"/>
              <a:t>Note: the general poverty rate in Canada was 11% in 2018. </a:t>
            </a:r>
          </a:p>
        </p:txBody>
      </p:sp>
    </p:spTree>
    <p:extLst>
      <p:ext uri="{BB962C8B-B14F-4D97-AF65-F5344CB8AC3E}">
        <p14:creationId xmlns:p14="http://schemas.microsoft.com/office/powerpoint/2010/main" val="625721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D1EF8-DBD7-4550-B5F0-3A31A415409D}"/>
              </a:ext>
            </a:extLst>
          </p:cNvPr>
          <p:cNvSpPr>
            <a:spLocks noGrp="1"/>
          </p:cNvSpPr>
          <p:nvPr>
            <p:ph type="title"/>
          </p:nvPr>
        </p:nvSpPr>
        <p:spPr/>
        <p:txBody>
          <a:bodyPr/>
          <a:lstStyle/>
          <a:p>
            <a:r>
              <a:rPr lang="en-US" dirty="0"/>
              <a:t>The Gender Pay Gap</a:t>
            </a:r>
          </a:p>
        </p:txBody>
      </p:sp>
      <p:sp>
        <p:nvSpPr>
          <p:cNvPr id="3" name="Content Placeholder 2">
            <a:extLst>
              <a:ext uri="{FF2B5EF4-FFF2-40B4-BE49-F238E27FC236}">
                <a16:creationId xmlns:a16="http://schemas.microsoft.com/office/drawing/2014/main" id="{1870F8FF-E1FB-4EBA-B794-4704489D37B2}"/>
              </a:ext>
            </a:extLst>
          </p:cNvPr>
          <p:cNvSpPr>
            <a:spLocks noGrp="1"/>
          </p:cNvSpPr>
          <p:nvPr>
            <p:ph idx="1"/>
          </p:nvPr>
        </p:nvSpPr>
        <p:spPr/>
        <p:txBody>
          <a:bodyPr>
            <a:normAutofit fontScale="92500"/>
          </a:bodyPr>
          <a:lstStyle/>
          <a:p>
            <a:pPr marL="0" indent="0">
              <a:buNone/>
            </a:pPr>
            <a:r>
              <a:rPr lang="en-US" dirty="0"/>
              <a:t>Means how much less women earn then men, in % terms. </a:t>
            </a:r>
          </a:p>
          <a:p>
            <a:pPr marL="0" indent="0">
              <a:buNone/>
            </a:pPr>
            <a:r>
              <a:rPr lang="en-US" dirty="0"/>
              <a:t>Exists in every country in the world. (Canada is ranked 7</a:t>
            </a:r>
            <a:r>
              <a:rPr lang="en-US" baseline="30000" dirty="0"/>
              <a:t>th</a:t>
            </a:r>
            <a:r>
              <a:rPr lang="en-US" dirty="0"/>
              <a:t> highest out of 44 countries in OECD study).</a:t>
            </a:r>
          </a:p>
          <a:p>
            <a:pPr marL="0" indent="0">
              <a:buNone/>
            </a:pPr>
            <a:r>
              <a:rPr lang="en-US" dirty="0"/>
              <a:t>76.8 cents on average is earned by working women in Canada for every dollar men make in 2019 (Stats Can).</a:t>
            </a:r>
          </a:p>
          <a:p>
            <a:pPr marL="0" indent="0">
              <a:buNone/>
            </a:pPr>
            <a:r>
              <a:rPr lang="en-US" dirty="0"/>
              <a:t>Takes a woman on average 15.5 months to make what a man makes in 12 months (Ontario Equal Pay Coalition). </a:t>
            </a:r>
          </a:p>
          <a:p>
            <a:pPr marL="0" indent="0">
              <a:buNone/>
            </a:pPr>
            <a:r>
              <a:rPr lang="en-US" dirty="0"/>
              <a:t>Bigger gap for low-income women, Indigenous women, racialized women, women living with disabilities, and newcomers to Canada (Stats Can).</a:t>
            </a:r>
          </a:p>
          <a:p>
            <a:r>
              <a:rPr lang="en-US" dirty="0"/>
              <a:t> </a:t>
            </a:r>
          </a:p>
        </p:txBody>
      </p:sp>
    </p:spTree>
    <p:extLst>
      <p:ext uri="{BB962C8B-B14F-4D97-AF65-F5344CB8AC3E}">
        <p14:creationId xmlns:p14="http://schemas.microsoft.com/office/powerpoint/2010/main" val="117437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13F4E-2A01-4131-B2CE-DEC8B0624529}"/>
              </a:ext>
            </a:extLst>
          </p:cNvPr>
          <p:cNvSpPr>
            <a:spLocks noGrp="1"/>
          </p:cNvSpPr>
          <p:nvPr>
            <p:ph type="title"/>
          </p:nvPr>
        </p:nvSpPr>
        <p:spPr/>
        <p:txBody>
          <a:bodyPr/>
          <a:lstStyle/>
          <a:p>
            <a:r>
              <a:rPr lang="en-US" dirty="0"/>
              <a:t>Why does the Gender Pay Gap exist?</a:t>
            </a:r>
          </a:p>
        </p:txBody>
      </p:sp>
      <p:sp>
        <p:nvSpPr>
          <p:cNvPr id="3" name="Content Placeholder 2">
            <a:extLst>
              <a:ext uri="{FF2B5EF4-FFF2-40B4-BE49-F238E27FC236}">
                <a16:creationId xmlns:a16="http://schemas.microsoft.com/office/drawing/2014/main" id="{D572F731-923B-4678-BEB7-8FBC9BB1070B}"/>
              </a:ext>
            </a:extLst>
          </p:cNvPr>
          <p:cNvSpPr>
            <a:spLocks noGrp="1"/>
          </p:cNvSpPr>
          <p:nvPr>
            <p:ph idx="1"/>
          </p:nvPr>
        </p:nvSpPr>
        <p:spPr/>
        <p:txBody>
          <a:bodyPr>
            <a:normAutofit/>
          </a:bodyPr>
          <a:lstStyle/>
          <a:p>
            <a:pPr marL="0" indent="0">
              <a:buNone/>
            </a:pPr>
            <a:r>
              <a:rPr lang="en-US" dirty="0"/>
              <a:t>1. An over representation of women in part time work. </a:t>
            </a:r>
          </a:p>
          <a:p>
            <a:pPr marL="0" indent="0">
              <a:buNone/>
            </a:pPr>
            <a:r>
              <a:rPr lang="en-US" dirty="0"/>
              <a:t>2. Women are employed in lower paid industries. </a:t>
            </a:r>
          </a:p>
          <a:p>
            <a:pPr marL="0" indent="0">
              <a:buNone/>
            </a:pPr>
            <a:r>
              <a:rPr lang="en-US" dirty="0"/>
              <a:t>3. Women are employed in lower-wage occupations </a:t>
            </a:r>
          </a:p>
          <a:p>
            <a:pPr marL="0" indent="0">
              <a:buNone/>
            </a:pPr>
            <a:r>
              <a:rPr lang="en-US" dirty="0"/>
              <a:t>4. Traditional women’s work pays less than traditional men’s work. </a:t>
            </a:r>
          </a:p>
          <a:p>
            <a:pPr algn="ctr"/>
            <a:endParaRPr lang="en-US" sz="2800" dirty="0"/>
          </a:p>
          <a:p>
            <a:pPr algn="ctr"/>
            <a:r>
              <a:rPr lang="en-US" sz="2800" dirty="0"/>
              <a:t>Pay equity addresses reason 2, 3, and 4. </a:t>
            </a:r>
          </a:p>
        </p:txBody>
      </p:sp>
    </p:spTree>
    <p:extLst>
      <p:ext uri="{BB962C8B-B14F-4D97-AF65-F5344CB8AC3E}">
        <p14:creationId xmlns:p14="http://schemas.microsoft.com/office/powerpoint/2010/main" val="293034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D9B49-1D3C-4195-B7EB-5D94850DC2DF}"/>
              </a:ext>
            </a:extLst>
          </p:cNvPr>
          <p:cNvSpPr>
            <a:spLocks noGrp="1"/>
          </p:cNvSpPr>
          <p:nvPr>
            <p:ph type="title"/>
          </p:nvPr>
        </p:nvSpPr>
        <p:spPr/>
        <p:txBody>
          <a:bodyPr/>
          <a:lstStyle/>
          <a:p>
            <a:r>
              <a:rPr lang="en-US" dirty="0"/>
              <a:t>What is Pay Equity?</a:t>
            </a:r>
          </a:p>
        </p:txBody>
      </p:sp>
      <p:sp>
        <p:nvSpPr>
          <p:cNvPr id="3" name="Content Placeholder 2">
            <a:extLst>
              <a:ext uri="{FF2B5EF4-FFF2-40B4-BE49-F238E27FC236}">
                <a16:creationId xmlns:a16="http://schemas.microsoft.com/office/drawing/2014/main" id="{CC64FB55-063A-48BC-8513-E4F8826F5E35}"/>
              </a:ext>
            </a:extLst>
          </p:cNvPr>
          <p:cNvSpPr>
            <a:spLocks noGrp="1"/>
          </p:cNvSpPr>
          <p:nvPr>
            <p:ph idx="1"/>
          </p:nvPr>
        </p:nvSpPr>
        <p:spPr/>
        <p:txBody>
          <a:bodyPr>
            <a:normAutofit fontScale="92500" lnSpcReduction="10000"/>
          </a:bodyPr>
          <a:lstStyle/>
          <a:p>
            <a:r>
              <a:rPr lang="en-US" dirty="0"/>
              <a:t>Pay Equity means Equal Pay for Work of Equal Value.</a:t>
            </a:r>
          </a:p>
          <a:p>
            <a:pPr>
              <a:buFont typeface="Wingdings" panose="05000000000000000000" pitchFamily="2" charset="2"/>
              <a:buChar char="Ø"/>
            </a:pPr>
            <a:r>
              <a:rPr lang="en-US" dirty="0"/>
              <a:t>Meaning that if two different jobs contribute equal value to their Employer’s operations then those employees in those positions should receive equal pay.  </a:t>
            </a:r>
          </a:p>
          <a:p>
            <a:pPr marL="0" indent="0">
              <a:buNone/>
            </a:pPr>
            <a:r>
              <a:rPr lang="en-US" dirty="0"/>
              <a:t>Pay Equity is a human right entrenched in the CHRA since 1976. </a:t>
            </a:r>
          </a:p>
          <a:p>
            <a:pPr marL="0" indent="0">
              <a:buNone/>
            </a:pPr>
            <a:r>
              <a:rPr lang="en-US" dirty="0"/>
              <a:t>Pay Equity closes the wage gap between female-dominated jobs and male-predominate jobs of equal value. </a:t>
            </a:r>
          </a:p>
          <a:p>
            <a:pPr marL="0" indent="0">
              <a:buNone/>
            </a:pPr>
            <a:r>
              <a:rPr lang="en-US" dirty="0"/>
              <a:t>Pay Equity looks at the value of jobs </a:t>
            </a:r>
            <a:r>
              <a:rPr lang="en-US" i="1" dirty="0"/>
              <a:t>within</a:t>
            </a:r>
            <a:r>
              <a:rPr lang="en-US" dirty="0"/>
              <a:t> an organization (unless there are no male comparators “the proxy method”)</a:t>
            </a:r>
          </a:p>
          <a:p>
            <a:pPr>
              <a:buFont typeface="Wingdings" panose="05000000000000000000" pitchFamily="2" charset="2"/>
              <a:buChar char="Ø"/>
            </a:pPr>
            <a:r>
              <a:rPr lang="en-US" dirty="0"/>
              <a:t>This is done by increasing the salaries of female predominate jobs to “close the gap”, </a:t>
            </a:r>
            <a:r>
              <a:rPr lang="en-US" i="1" dirty="0"/>
              <a:t>not by reducing the salaries of male-predominate jobs. </a:t>
            </a:r>
          </a:p>
        </p:txBody>
      </p:sp>
    </p:spTree>
    <p:extLst>
      <p:ext uri="{BB962C8B-B14F-4D97-AF65-F5344CB8AC3E}">
        <p14:creationId xmlns:p14="http://schemas.microsoft.com/office/powerpoint/2010/main" val="1155291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8315-38DA-44B2-83DC-8732204B9EC6}"/>
              </a:ext>
            </a:extLst>
          </p:cNvPr>
          <p:cNvSpPr>
            <a:spLocks noGrp="1"/>
          </p:cNvSpPr>
          <p:nvPr>
            <p:ph type="title"/>
          </p:nvPr>
        </p:nvSpPr>
        <p:spPr/>
        <p:txBody>
          <a:bodyPr/>
          <a:lstStyle/>
          <a:p>
            <a:r>
              <a:rPr lang="en-US" dirty="0"/>
              <a:t>Pay Equity Legislation (1976)</a:t>
            </a:r>
          </a:p>
        </p:txBody>
      </p:sp>
      <p:sp>
        <p:nvSpPr>
          <p:cNvPr id="3" name="Content Placeholder 2">
            <a:extLst>
              <a:ext uri="{FF2B5EF4-FFF2-40B4-BE49-F238E27FC236}">
                <a16:creationId xmlns:a16="http://schemas.microsoft.com/office/drawing/2014/main" id="{5DF51A98-613D-4727-93A3-4F6C8AA3AF8B}"/>
              </a:ext>
            </a:extLst>
          </p:cNvPr>
          <p:cNvSpPr>
            <a:spLocks noGrp="1"/>
          </p:cNvSpPr>
          <p:nvPr>
            <p:ph idx="1"/>
          </p:nvPr>
        </p:nvSpPr>
        <p:spPr/>
        <p:txBody>
          <a:bodyPr>
            <a:normAutofit lnSpcReduction="10000"/>
          </a:bodyPr>
          <a:lstStyle/>
          <a:p>
            <a:pPr marL="0" indent="0">
              <a:buNone/>
            </a:pPr>
            <a:r>
              <a:rPr lang="en-US" dirty="0"/>
              <a:t>Pay equity is a human right.  But achieving pay equity has been difficult.</a:t>
            </a:r>
          </a:p>
          <a:p>
            <a:pPr marL="0" indent="0">
              <a:buNone/>
            </a:pPr>
            <a:r>
              <a:rPr lang="en-US" dirty="0"/>
              <a:t>Pay equity rights were established in the Canadian Human Rights Act, which was complaint based.</a:t>
            </a:r>
          </a:p>
          <a:p>
            <a:pPr marL="0" indent="0">
              <a:buNone/>
            </a:pPr>
            <a:r>
              <a:rPr lang="en-US" dirty="0"/>
              <a:t>Complaint based legislation takes too much time, is too costly, and is adversarial. </a:t>
            </a:r>
          </a:p>
          <a:p>
            <a:pPr marL="0" indent="0">
              <a:buNone/>
            </a:pPr>
            <a:r>
              <a:rPr lang="en-US" dirty="0"/>
              <a:t>PSAC fought for many, many years and spent significant amount of money to win huge pay equity settlements for many of our federally regulated members in female predominate jobs. </a:t>
            </a:r>
          </a:p>
          <a:p>
            <a:pPr marL="0" indent="0">
              <a:buNone/>
            </a:pPr>
            <a:r>
              <a:rPr lang="en-US" sz="1800" dirty="0"/>
              <a:t>2001, the government appointed an independent task force to look at improving the legislation. </a:t>
            </a:r>
          </a:p>
          <a:p>
            <a:pPr marL="0" indent="0">
              <a:buNone/>
            </a:pPr>
            <a:r>
              <a:rPr lang="en-US" sz="1800" dirty="0"/>
              <a:t>2004, Pay Equity Taskforce called for proactive federal legislation. Proactive means that Employers must prove that they are compliant with the legislation. Unions advocated for proactive legislation to be enacted for years. </a:t>
            </a:r>
          </a:p>
          <a:p>
            <a:endParaRPr lang="en-US" dirty="0"/>
          </a:p>
          <a:p>
            <a:endParaRPr lang="en-US" dirty="0"/>
          </a:p>
        </p:txBody>
      </p:sp>
    </p:spTree>
    <p:extLst>
      <p:ext uri="{BB962C8B-B14F-4D97-AF65-F5344CB8AC3E}">
        <p14:creationId xmlns:p14="http://schemas.microsoft.com/office/powerpoint/2010/main" val="3973689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DE0AE-AE10-4228-B2E6-5E3AF0DB8A7E}"/>
              </a:ext>
            </a:extLst>
          </p:cNvPr>
          <p:cNvSpPr>
            <a:spLocks noGrp="1"/>
          </p:cNvSpPr>
          <p:nvPr>
            <p:ph type="title"/>
          </p:nvPr>
        </p:nvSpPr>
        <p:spPr>
          <a:xfrm>
            <a:off x="1097280" y="286604"/>
            <a:ext cx="10058400" cy="1256096"/>
          </a:xfrm>
        </p:spPr>
        <p:txBody>
          <a:bodyPr/>
          <a:lstStyle/>
          <a:p>
            <a:r>
              <a:rPr lang="en-US" dirty="0"/>
              <a:t>The Stephen Harper era… (2006)</a:t>
            </a:r>
          </a:p>
        </p:txBody>
      </p:sp>
      <p:sp>
        <p:nvSpPr>
          <p:cNvPr id="3" name="Content Placeholder 2">
            <a:extLst>
              <a:ext uri="{FF2B5EF4-FFF2-40B4-BE49-F238E27FC236}">
                <a16:creationId xmlns:a16="http://schemas.microsoft.com/office/drawing/2014/main" id="{D76BEDA5-E09B-4807-AC14-8872580C9BA3}"/>
              </a:ext>
            </a:extLst>
          </p:cNvPr>
          <p:cNvSpPr>
            <a:spLocks noGrp="1"/>
          </p:cNvSpPr>
          <p:nvPr>
            <p:ph idx="1"/>
          </p:nvPr>
        </p:nvSpPr>
        <p:spPr/>
        <p:txBody>
          <a:bodyPr>
            <a:normAutofit fontScale="85000" lnSpcReduction="20000"/>
          </a:bodyPr>
          <a:lstStyle/>
          <a:p>
            <a:r>
              <a:rPr lang="en-US" dirty="0"/>
              <a:t>Harper strongly believed that it was in Canadian taxpayers’ best interest to continue undervaluing traditionally female work. </a:t>
            </a:r>
          </a:p>
          <a:p>
            <a:r>
              <a:rPr lang="en-US" dirty="0"/>
              <a:t>Overhauled the old system, and enacted the Public Sector Equitable Compensation Act (PSECA) in 2009 (along with Wage Restraint legislation), </a:t>
            </a:r>
          </a:p>
          <a:p>
            <a:r>
              <a:rPr lang="en-US" dirty="0"/>
              <a:t>PSECA demoted pay equity to a bargaining issue, removed an employee’s right to file a human rights complaint, and increasing the threshold to define a women-predominate job to 70%. </a:t>
            </a:r>
          </a:p>
          <a:p>
            <a:pPr marL="0" indent="0">
              <a:buNone/>
            </a:pPr>
            <a:endParaRPr lang="en-US" dirty="0"/>
          </a:p>
          <a:p>
            <a:pPr algn="ctr"/>
            <a:r>
              <a:rPr lang="en-US" sz="2600" dirty="0"/>
              <a:t>Is a human right really a human right if it can be bargained away? </a:t>
            </a:r>
          </a:p>
          <a:p>
            <a:endParaRPr lang="en-US" sz="2000" dirty="0"/>
          </a:p>
          <a:p>
            <a:pPr marL="0" indent="0">
              <a:buNone/>
            </a:pPr>
            <a:r>
              <a:rPr lang="en-US" sz="2000" dirty="0"/>
              <a:t>Note: PSAC and other unions mounted a charter challenge on the grounds of violation of freedom of association and violation of equality rights. </a:t>
            </a:r>
          </a:p>
          <a:p>
            <a:endParaRPr lang="en-US" sz="2000" dirty="0"/>
          </a:p>
          <a:p>
            <a:endParaRPr lang="en-US" dirty="0"/>
          </a:p>
        </p:txBody>
      </p:sp>
    </p:spTree>
    <p:extLst>
      <p:ext uri="{BB962C8B-B14F-4D97-AF65-F5344CB8AC3E}">
        <p14:creationId xmlns:p14="http://schemas.microsoft.com/office/powerpoint/2010/main" val="3633035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C49A8-2162-4135-847E-5FA1DD48D3E5}"/>
              </a:ext>
            </a:extLst>
          </p:cNvPr>
          <p:cNvSpPr>
            <a:spLocks noGrp="1"/>
          </p:cNvSpPr>
          <p:nvPr>
            <p:ph type="title"/>
          </p:nvPr>
        </p:nvSpPr>
        <p:spPr/>
        <p:txBody>
          <a:bodyPr/>
          <a:lstStyle/>
          <a:p>
            <a:r>
              <a:rPr lang="en-US" dirty="0"/>
              <a:t>Pay Equity Act (2018)</a:t>
            </a:r>
          </a:p>
        </p:txBody>
      </p:sp>
      <p:sp>
        <p:nvSpPr>
          <p:cNvPr id="3" name="Content Placeholder 2">
            <a:extLst>
              <a:ext uri="{FF2B5EF4-FFF2-40B4-BE49-F238E27FC236}">
                <a16:creationId xmlns:a16="http://schemas.microsoft.com/office/drawing/2014/main" id="{CC471F35-8CD5-458A-99C6-3AEFE8156858}"/>
              </a:ext>
            </a:extLst>
          </p:cNvPr>
          <p:cNvSpPr>
            <a:spLocks noGrp="1"/>
          </p:cNvSpPr>
          <p:nvPr>
            <p:ph idx="1"/>
          </p:nvPr>
        </p:nvSpPr>
        <p:spPr/>
        <p:txBody>
          <a:bodyPr>
            <a:normAutofit/>
          </a:bodyPr>
          <a:lstStyle/>
          <a:p>
            <a:pPr marL="0" indent="0">
              <a:buNone/>
            </a:pPr>
            <a:r>
              <a:rPr lang="en-US" dirty="0"/>
              <a:t>14 years after the Pay Equity Taskforce Report (2004), the federal government finally passed proactive pay equity legislation, and the regulations came into force August 31, 2021. </a:t>
            </a:r>
          </a:p>
          <a:p>
            <a:pPr marL="0" indent="0">
              <a:buNone/>
            </a:pPr>
            <a:r>
              <a:rPr lang="en-US" dirty="0"/>
              <a:t>The Act created a Pay Equity Commissioner with powers to administer and enforce the Act.</a:t>
            </a:r>
          </a:p>
          <a:p>
            <a:pPr marL="0" indent="0">
              <a:buNone/>
            </a:pPr>
            <a:r>
              <a:rPr lang="en-US" dirty="0"/>
              <a:t>Federal private and public sector employers with more than 10 employees (some exceptions) must produce a pay equity plan to ensure that their organizations are equally paying work of equal value.  That’s 1.2 million people. </a:t>
            </a:r>
          </a:p>
          <a:p>
            <a:pPr marL="0" indent="0">
              <a:buNone/>
            </a:pPr>
            <a:r>
              <a:rPr lang="en-US" dirty="0"/>
              <a:t>Each employer under federal jurisdiction (with some exceptions) needs to develop a Pay Equity Plan by September 3, 2024. </a:t>
            </a:r>
          </a:p>
          <a:p>
            <a:pPr marL="0" indent="0">
              <a:buNone/>
            </a:pPr>
            <a:r>
              <a:rPr lang="en-US" dirty="0"/>
              <a:t>Pay Equity Maintenance must take place every 5 years</a:t>
            </a:r>
          </a:p>
          <a:p>
            <a:endParaRPr lang="en-US" dirty="0"/>
          </a:p>
        </p:txBody>
      </p:sp>
    </p:spTree>
    <p:extLst>
      <p:ext uri="{BB962C8B-B14F-4D97-AF65-F5344CB8AC3E}">
        <p14:creationId xmlns:p14="http://schemas.microsoft.com/office/powerpoint/2010/main" val="3982675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3428-97F1-46D0-86DC-E65453B05E54}"/>
              </a:ext>
            </a:extLst>
          </p:cNvPr>
          <p:cNvSpPr>
            <a:spLocks noGrp="1"/>
          </p:cNvSpPr>
          <p:nvPr>
            <p:ph type="title"/>
          </p:nvPr>
        </p:nvSpPr>
        <p:spPr/>
        <p:txBody>
          <a:bodyPr/>
          <a:lstStyle/>
          <a:p>
            <a:r>
              <a:rPr lang="en-US" dirty="0"/>
              <a:t>Pay Equity Committees</a:t>
            </a:r>
          </a:p>
        </p:txBody>
      </p:sp>
      <p:sp>
        <p:nvSpPr>
          <p:cNvPr id="3" name="Content Placeholder 2">
            <a:extLst>
              <a:ext uri="{FF2B5EF4-FFF2-40B4-BE49-F238E27FC236}">
                <a16:creationId xmlns:a16="http://schemas.microsoft.com/office/drawing/2014/main" id="{D386A39E-7FAF-46A0-87E8-3D015B53E295}"/>
              </a:ext>
            </a:extLst>
          </p:cNvPr>
          <p:cNvSpPr>
            <a:spLocks noGrp="1"/>
          </p:cNvSpPr>
          <p:nvPr>
            <p:ph idx="1"/>
          </p:nvPr>
        </p:nvSpPr>
        <p:spPr/>
        <p:txBody>
          <a:bodyPr/>
          <a:lstStyle/>
          <a:p>
            <a:pPr>
              <a:buFont typeface="Wingdings" panose="05000000000000000000" pitchFamily="2" charset="2"/>
              <a:buChar char="Ø"/>
            </a:pPr>
            <a:r>
              <a:rPr lang="en-US" dirty="0"/>
              <a:t>Must have 50% women, </a:t>
            </a:r>
          </a:p>
          <a:p>
            <a:pPr>
              <a:buFont typeface="Wingdings" panose="05000000000000000000" pitchFamily="2" charset="2"/>
              <a:buChar char="Ø"/>
            </a:pPr>
            <a:r>
              <a:rPr lang="en-US" dirty="0"/>
              <a:t>The Employer, non-union employees, and unionized employees,</a:t>
            </a:r>
          </a:p>
          <a:p>
            <a:pPr>
              <a:buFont typeface="Wingdings" panose="05000000000000000000" pitchFamily="2" charset="2"/>
              <a:buChar char="Ø"/>
            </a:pPr>
            <a:r>
              <a:rPr lang="en-US" dirty="0"/>
              <a:t>2/3 of the membership must represent employees,</a:t>
            </a:r>
          </a:p>
          <a:p>
            <a:pPr>
              <a:buFont typeface="Wingdings" panose="05000000000000000000" pitchFamily="2" charset="2"/>
              <a:buChar char="Ø"/>
            </a:pPr>
            <a:r>
              <a:rPr lang="en-US" dirty="0"/>
              <a:t>Decision making: one vote for Employee group, one vote for Employer group. If employees don’t agree, the Employer gets to make the decision. </a:t>
            </a:r>
          </a:p>
        </p:txBody>
      </p:sp>
    </p:spTree>
    <p:extLst>
      <p:ext uri="{BB962C8B-B14F-4D97-AF65-F5344CB8AC3E}">
        <p14:creationId xmlns:p14="http://schemas.microsoft.com/office/powerpoint/2010/main" val="2351370206"/>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B78E1D4E982E438BBE0DF2D26007DC" ma:contentTypeVersion="2" ma:contentTypeDescription="Create a new document." ma:contentTypeScope="" ma:versionID="d6d6b069aa28c939134385c8ed6fa357">
  <xsd:schema xmlns:xsd="http://www.w3.org/2001/XMLSchema" xmlns:xs="http://www.w3.org/2001/XMLSchema" xmlns:p="http://schemas.microsoft.com/office/2006/metadata/properties" xmlns:ns2="d29685a2-2fe9-40cf-94a7-5d2475948893" targetNamespace="http://schemas.microsoft.com/office/2006/metadata/properties" ma:root="true" ma:fieldsID="ef29cee67c1cd8a1b90ad2880ec2e7c2" ns2:_="">
    <xsd:import namespace="d29685a2-2fe9-40cf-94a7-5d247594889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685a2-2fe9-40cf-94a7-5d24759488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CAFD03-70AD-4A00-AF84-DCA0BFB5A5C9}"/>
</file>

<file path=customXml/itemProps2.xml><?xml version="1.0" encoding="utf-8"?>
<ds:datastoreItem xmlns:ds="http://schemas.openxmlformats.org/officeDocument/2006/customXml" ds:itemID="{D936B977-EED0-492B-8BED-4DAA344C4B9C}"/>
</file>

<file path=docProps/app.xml><?xml version="1.0" encoding="utf-8"?>
<Properties xmlns="http://schemas.openxmlformats.org/officeDocument/2006/extended-properties" xmlns:vt="http://schemas.openxmlformats.org/officeDocument/2006/docPropsVTypes">
  <Template>{C0114EA2-D685-4554-8E0D-4938D464C6EE}tf56160789_win32</Template>
  <TotalTime>10540</TotalTime>
  <Words>1334</Words>
  <Application>Microsoft Office PowerPoint</Application>
  <PresentationFormat>Widescreen</PresentationFormat>
  <Paragraphs>91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Bookman Old Style</vt:lpstr>
      <vt:lpstr>Calibri</vt:lpstr>
      <vt:lpstr>Franklin Gothic Book</vt:lpstr>
      <vt:lpstr>Wingdings</vt:lpstr>
      <vt:lpstr>1_RetrospectVTI</vt:lpstr>
      <vt:lpstr>Federal Pay Equity Act</vt:lpstr>
      <vt:lpstr>Statistics on Gendered Poverty</vt:lpstr>
      <vt:lpstr>The Gender Pay Gap</vt:lpstr>
      <vt:lpstr>Why does the Gender Pay Gap exist?</vt:lpstr>
      <vt:lpstr>What is Pay Equity?</vt:lpstr>
      <vt:lpstr>Pay Equity Legislation (1976)</vt:lpstr>
      <vt:lpstr>The Stephen Harper era… (2006)</vt:lpstr>
      <vt:lpstr>Pay Equity Act (2018)</vt:lpstr>
      <vt:lpstr>Pay Equity Committees</vt:lpstr>
      <vt:lpstr>Committee responsibility</vt:lpstr>
      <vt:lpstr>Timelines</vt:lpstr>
      <vt:lpstr>Union compliance with the Act</vt:lpstr>
      <vt:lpstr>Single vs Multiple Plans</vt:lpstr>
      <vt:lpstr>Pay Equity Payouts</vt:lpstr>
      <vt:lpstr>Pay Equity and Collective Bargaining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Pay Equity Act</dc:title>
  <dc:creator>Verda Cook</dc:creator>
  <cp:lastModifiedBy>Verda Cook</cp:lastModifiedBy>
  <cp:revision>16</cp:revision>
  <dcterms:created xsi:type="dcterms:W3CDTF">2022-02-08T20:50:48Z</dcterms:created>
  <dcterms:modified xsi:type="dcterms:W3CDTF">2022-07-20T15:25:33Z</dcterms:modified>
</cp:coreProperties>
</file>